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59378-8169-4820-A673-E8B945BCFD6F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1287-46B1-438C-BE9E-6FF39EDFA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1287-46B1-438C-BE9E-6FF39EDFA8A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4664"/>
            <a:ext cx="7406640" cy="19442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воспитательного процесса в классном коллективе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ФГОС.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EremjonkovaGG\Desktop\фото 1 б\1-Б-7\Посвящение в 1классники\ES7A2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64904"/>
            <a:ext cx="568863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7768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и окружающие меня люди»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b="1" dirty="0"/>
              <a:t>Цель: </a:t>
            </a:r>
            <a:r>
              <a:rPr lang="ru-RU" sz="1900" dirty="0"/>
              <a:t>воспитание нравственных чувств и этического сознания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b="1" dirty="0" smtClean="0"/>
              <a:t>  </a:t>
            </a:r>
            <a:r>
              <a:rPr lang="ru-RU" sz="1900" b="1" dirty="0"/>
              <a:t>Ценности: </a:t>
            </a:r>
            <a:r>
              <a:rPr lang="ru-RU" sz="1900" dirty="0"/>
              <a:t>нравственный выбор; жизнь и смысл жизни; </a:t>
            </a:r>
            <a:r>
              <a:rPr lang="ru-RU" sz="1900" dirty="0" smtClean="0"/>
              <a:t>справедливость; милосердие</a:t>
            </a:r>
            <a:r>
              <a:rPr lang="ru-RU" sz="1900" dirty="0"/>
              <a:t>; честь; достоинство; уважение родителей; забота о старших и младших; свобода совести и вероисповедания; толерантность, представление о вере, духовной культуре и светской этике.</a:t>
            </a:r>
          </a:p>
          <a:p>
            <a:endParaRPr lang="ru-RU" dirty="0"/>
          </a:p>
        </p:txBody>
      </p:sp>
      <p:pic>
        <p:nvPicPr>
          <p:cNvPr id="3074" name="Picture 2" descr="C:\Users\EremjonkovaGG\Desktop\фотографии 1-4 а класс\4ааа\Изображение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941168"/>
            <a:ext cx="2664296" cy="1656184"/>
          </a:xfrm>
          <a:prstGeom prst="rect">
            <a:avLst/>
          </a:prstGeom>
          <a:noFill/>
        </p:spPr>
      </p:pic>
      <p:pic>
        <p:nvPicPr>
          <p:cNvPr id="3075" name="Picture 3" descr="C:\Users\EremjonkovaGG\Desktop\фотографии 1-4 а класс\добродея\Изображение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708920"/>
            <a:ext cx="1562545" cy="2393815"/>
          </a:xfrm>
          <a:prstGeom prst="rect">
            <a:avLst/>
          </a:prstGeom>
          <a:noFill/>
        </p:spPr>
      </p:pic>
      <p:pic>
        <p:nvPicPr>
          <p:cNvPr id="3076" name="Picture 4" descr="C:\Users\EremjonkovaGG\Desktop\фотографии 1-4 а класс\неделя добра\доб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2581087" cy="1512168"/>
          </a:xfrm>
          <a:prstGeom prst="rect">
            <a:avLst/>
          </a:prstGeom>
          <a:noFill/>
        </p:spPr>
      </p:pic>
      <p:pic>
        <p:nvPicPr>
          <p:cNvPr id="3077" name="Picture 5" descr="C:\Users\EremjonkovaGG\Desktop\фотографии 1-4 а класс\пд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2448272" cy="1440160"/>
          </a:xfrm>
          <a:prstGeom prst="rect">
            <a:avLst/>
          </a:prstGeom>
          <a:noFill/>
        </p:spPr>
      </p:pic>
      <p:pic>
        <p:nvPicPr>
          <p:cNvPr id="3078" name="Picture 6" descr="C:\Users\EremjonkovaGG\Desktop\фото 1 б\библиотека\Изображение 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013176"/>
            <a:ext cx="288032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«Я и природа 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воспитание ценностного отношения к природе, окружающей среде (экологическое воспитание).</a:t>
            </a:r>
          </a:p>
          <a:p>
            <a:pPr hangingPunct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Ценности: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родная земля; заповедная природа; планета Земля; экологическое сознание.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EremjonkovaGG\Desktop\фотографии 1-4 а класс\неделя добра\Изображение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2592288" cy="1610852"/>
          </a:xfrm>
          <a:prstGeom prst="rect">
            <a:avLst/>
          </a:prstGeom>
          <a:noFill/>
        </p:spPr>
      </p:pic>
      <p:pic>
        <p:nvPicPr>
          <p:cNvPr id="5123" name="Picture 3" descr="C:\Users\EremjonkovaGG\Desktop\фотографии 1-4 а класс\субботнтк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81128"/>
            <a:ext cx="2520280" cy="1614060"/>
          </a:xfrm>
          <a:prstGeom prst="rect">
            <a:avLst/>
          </a:prstGeom>
          <a:noFill/>
        </p:spPr>
      </p:pic>
      <p:pic>
        <p:nvPicPr>
          <p:cNvPr id="5124" name="Picture 4" descr="C:\Users\EremjonkovaGG\Desktop\фотки 2  класс\школьная конференция\DSCF3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36912"/>
            <a:ext cx="2339752" cy="1728192"/>
          </a:xfrm>
          <a:prstGeom prst="rect">
            <a:avLst/>
          </a:prstGeom>
          <a:noFill/>
        </p:spPr>
      </p:pic>
      <p:pic>
        <p:nvPicPr>
          <p:cNvPr id="7" name="Picture 2" descr="C:\Users\EremjonkovaGG\Desktop\фотографии 1-4 а класс\осень-2012\2012_09_21\IMG_48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9932" y="2708920"/>
            <a:ext cx="2407196" cy="1604797"/>
          </a:xfrm>
          <a:prstGeom prst="rect">
            <a:avLst/>
          </a:prstGeom>
          <a:noFill/>
        </p:spPr>
      </p:pic>
      <p:pic>
        <p:nvPicPr>
          <p:cNvPr id="5125" name="Picture 5" descr="C:\Users\EremjonkovaGG\Desktop\фотки 2  класс\Елочка Голубева Ир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653136"/>
            <a:ext cx="2376264" cy="1694118"/>
          </a:xfrm>
          <a:prstGeom prst="rect">
            <a:avLst/>
          </a:prstGeom>
          <a:noFill/>
        </p:spPr>
      </p:pic>
      <p:pic>
        <p:nvPicPr>
          <p:cNvPr id="4098" name="Picture 2" descr="Изображение 0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293096"/>
            <a:ext cx="190153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и моё здоровье»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3" name="Picture 5" descr="C:\Users\EremjonkovaGG\Desktop\фото 1 б\1-Б-7\СОК\ES7A6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348880"/>
            <a:ext cx="2484276" cy="1656184"/>
          </a:xfrm>
          <a:prstGeom prst="rect">
            <a:avLst/>
          </a:prstGeom>
          <a:noFill/>
        </p:spPr>
      </p:pic>
      <p:pic>
        <p:nvPicPr>
          <p:cNvPr id="7170" name="Picture 2" descr="C:\Users\EremjonkovaGG\Desktop\фотографии 1-4 а класс\Окуневка сентябрь 2011\фото 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2377282" cy="1783163"/>
          </a:xfrm>
          <a:prstGeom prst="rect">
            <a:avLst/>
          </a:prstGeom>
          <a:noFill/>
        </p:spPr>
      </p:pic>
      <p:pic>
        <p:nvPicPr>
          <p:cNvPr id="6" name="Picture 2" descr="C:\Users\EremjonkovaGG\Desktop\фото 1 б\1-Б-7\Бассейн\3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372663"/>
            <a:ext cx="2520280" cy="1676342"/>
          </a:xfrm>
          <a:prstGeom prst="rect">
            <a:avLst/>
          </a:prstGeom>
          <a:noFill/>
        </p:spPr>
      </p:pic>
      <p:pic>
        <p:nvPicPr>
          <p:cNvPr id="7174" name="Picture 6" descr="C:\Users\EremjonkovaGG\Desktop\фото 1 б\1-Б-7\урок\ES7A5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2335688" cy="1557125"/>
          </a:xfrm>
          <a:prstGeom prst="rect">
            <a:avLst/>
          </a:prstGeom>
          <a:noFill/>
        </p:spPr>
      </p:pic>
      <p:pic>
        <p:nvPicPr>
          <p:cNvPr id="7175" name="Picture 7" descr="C:\Users\EremjonkovaGG\Desktop\фото 1 б\Поход\DSC_04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3056"/>
            <a:ext cx="2606730" cy="1728192"/>
          </a:xfrm>
          <a:prstGeom prst="rect">
            <a:avLst/>
          </a:prstGeom>
          <a:noFill/>
        </p:spPr>
      </p:pic>
      <p:pic>
        <p:nvPicPr>
          <p:cNvPr id="7176" name="Picture 8" descr="C:\Users\EremjonkovaGG\Desktop\фотки 2  класс\президентские игры\DSCF29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789040"/>
            <a:ext cx="2630744" cy="1728192"/>
          </a:xfrm>
          <a:prstGeom prst="rect">
            <a:avLst/>
          </a:prstGeom>
          <a:noFill/>
        </p:spPr>
      </p:pic>
      <p:pic>
        <p:nvPicPr>
          <p:cNvPr id="7177" name="Picture 9" descr="C:\Users\EremjonkovaGG\Desktop\фотки 2  класс\турист. соревнования 11.10\DSCF30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301208"/>
            <a:ext cx="2465824" cy="1387026"/>
          </a:xfrm>
          <a:prstGeom prst="rect">
            <a:avLst/>
          </a:prstGeom>
          <a:noFill/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043608" y="1172094"/>
            <a:ext cx="8100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ценностного отношения к здоровью и здоровому образу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здоровье физическое и стремление к здоровому образу жизни, здоровье нравственное и социально-психологическое.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EremjonkovaGG\Desktop\фото 1 б\1-Б-7\Вес.старты\ES7A84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5085184"/>
            <a:ext cx="23445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«Я и творчество»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C:\Users\EremjonkovaGG\Desktop\фото 1 б\неделя Добра\Изображение 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32856"/>
            <a:ext cx="2664296" cy="1944216"/>
          </a:xfrm>
          <a:prstGeom prst="rect">
            <a:avLst/>
          </a:prstGeom>
          <a:noFill/>
        </p:spPr>
      </p:pic>
      <p:pic>
        <p:nvPicPr>
          <p:cNvPr id="8195" name="Picture 3" descr="C:\Users\EremjonkovaGG\Desktop\фотографии 1-4 а класс\рисунки, работы\Изображение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09120"/>
            <a:ext cx="2361812" cy="1944216"/>
          </a:xfrm>
          <a:prstGeom prst="rect">
            <a:avLst/>
          </a:prstGeom>
          <a:noFill/>
        </p:spPr>
      </p:pic>
      <p:pic>
        <p:nvPicPr>
          <p:cNvPr id="8196" name="Picture 4" descr="C:\Users\EremjonkovaGG\Desktop\фотографии 1-4 а класс\рисунки, работы\пл.б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132856"/>
            <a:ext cx="2736304" cy="1944216"/>
          </a:xfrm>
          <a:prstGeom prst="rect">
            <a:avLst/>
          </a:prstGeom>
          <a:noFill/>
        </p:spPr>
      </p:pic>
      <p:pic>
        <p:nvPicPr>
          <p:cNvPr id="8197" name="Picture 5" descr="C:\Users\EremjonkovaGG\Desktop\фото 1 б\ДЕНЬ ИГРУШКИ\Изображение 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81128"/>
            <a:ext cx="2845091" cy="1800200"/>
          </a:xfrm>
          <a:prstGeom prst="rect">
            <a:avLst/>
          </a:prstGeom>
          <a:noFill/>
        </p:spPr>
      </p:pic>
      <p:pic>
        <p:nvPicPr>
          <p:cNvPr id="8199" name="Picture 7" descr="C:\Users\EremjonkovaGG\Desktop\фото 1 б\работы детей\д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04864"/>
            <a:ext cx="1351022" cy="2401816"/>
          </a:xfrm>
          <a:prstGeom prst="rect">
            <a:avLst/>
          </a:prstGeom>
          <a:noFill/>
        </p:spPr>
      </p:pic>
      <p:pic>
        <p:nvPicPr>
          <p:cNvPr id="8200" name="Picture 8" descr="C:\Users\EremjonkovaGG\Desktop\фото 1 б\работы детей\Изображение 0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509120"/>
            <a:ext cx="2376264" cy="1963090"/>
          </a:xfrm>
          <a:prstGeom prst="rect">
            <a:avLst/>
          </a:prstGeom>
          <a:noFill/>
        </p:spPr>
      </p:pic>
      <p:pic>
        <p:nvPicPr>
          <p:cNvPr id="8201" name="Picture 9" descr="C:\Users\EremjonkovaGG\Desktop\фотки 2  класс\4 сентября фото ярмарка\DSCF28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204864"/>
            <a:ext cx="1441032" cy="2232248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043608" y="1188778"/>
            <a:ext cx="81003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красота; гармония; духовный мир человека; эстетическое развитие.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Я-эрудит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Воспитание трудолюбия, творческого отношения к учению, труду, жизни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Ценности: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уважение к учебному труду; творчество и созидание; стремление к познанию и истине; целеустремленность и  настойчивость.</a:t>
            </a:r>
          </a:p>
        </p:txBody>
      </p:sp>
      <p:pic>
        <p:nvPicPr>
          <p:cNvPr id="4098" name="Picture 2" descr="C:\Users\EremjonkovaGG\Desktop\фотографии 1-4 а класс\2012\DSCF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664296" cy="1872208"/>
          </a:xfrm>
          <a:prstGeom prst="rect">
            <a:avLst/>
          </a:prstGeom>
          <a:noFill/>
        </p:spPr>
      </p:pic>
      <p:pic>
        <p:nvPicPr>
          <p:cNvPr id="4099" name="Picture 3" descr="C:\Users\EremjonkovaGG\Desktop\фотографии 1-4 а класс\праздник достижений\победители  праз.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37112"/>
            <a:ext cx="2520280" cy="1800200"/>
          </a:xfrm>
          <a:prstGeom prst="rect">
            <a:avLst/>
          </a:prstGeom>
          <a:noFill/>
        </p:spPr>
      </p:pic>
      <p:pic>
        <p:nvPicPr>
          <p:cNvPr id="4100" name="Picture 4" descr="C:\Users\EremjonkovaGG\Desktop\фотографии 1-4 а класс\фотки\DSCN5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92896"/>
            <a:ext cx="2615987" cy="1872208"/>
          </a:xfrm>
          <a:prstGeom prst="rect">
            <a:avLst/>
          </a:prstGeom>
          <a:noFill/>
        </p:spPr>
      </p:pic>
      <p:pic>
        <p:nvPicPr>
          <p:cNvPr id="4101" name="Picture 5" descr="C:\Users\EremjonkovaGG\Desktop\фотографии 1-4 а класс\экология\жжжж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20888"/>
            <a:ext cx="2664296" cy="1872208"/>
          </a:xfrm>
          <a:prstGeom prst="rect">
            <a:avLst/>
          </a:prstGeom>
          <a:noFill/>
        </p:spPr>
      </p:pic>
      <p:pic>
        <p:nvPicPr>
          <p:cNvPr id="4102" name="Picture 6" descr="C:\Users\EremjonkovaGG\Desktop\фотографии 1-4 а класс\олимпиа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37112"/>
            <a:ext cx="2639616" cy="1728192"/>
          </a:xfrm>
          <a:prstGeom prst="rect">
            <a:avLst/>
          </a:prstGeom>
          <a:noFill/>
        </p:spPr>
      </p:pic>
      <p:pic>
        <p:nvPicPr>
          <p:cNvPr id="4103" name="Picture 7" descr="C:\Users\EremjonkovaGG\Desktop\фото 1 б\матем. карусель день отк. дверей\Изображение 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2581" y="4437112"/>
            <a:ext cx="2931907" cy="1851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 внеурочной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создание условий для  проявления и развития ребенком своих интересов на основе свободного выбора, постижения духовно-нравственных ценностей и  культурных традиций.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EremjonkovaGG\Desktop\фото 1 б\1-Б-7\конструирование\ES7A8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89040"/>
            <a:ext cx="2627784" cy="1799517"/>
          </a:xfrm>
          <a:prstGeom prst="rect">
            <a:avLst/>
          </a:prstGeom>
          <a:noFill/>
        </p:spPr>
      </p:pic>
      <p:pic>
        <p:nvPicPr>
          <p:cNvPr id="9220" name="Picture 4" descr="C:\Users\EremjonkovaGG\Desktop\фото 1 б\станция туристов\Изображение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2736304" cy="1872208"/>
          </a:xfrm>
          <a:prstGeom prst="rect">
            <a:avLst/>
          </a:prstGeom>
          <a:noFill/>
        </p:spPr>
      </p:pic>
      <p:pic>
        <p:nvPicPr>
          <p:cNvPr id="9221" name="Picture 5" descr="C:\Users\EremjonkovaGG\Desktop\фотки 2  класс\Робототехника\DSCF3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25144"/>
            <a:ext cx="2952328" cy="178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36712"/>
            <a:ext cx="7498080" cy="58092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Направление образовательно-воспитательной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48872" cy="511256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Спортивно- оздоровительное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призвано пропагандировать здоровый образ жизни и сохранить состояние здоровья обучающихся: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час «Азбука Здоровья»; Игровые виды спорта, Футбол, «Спортивное плавание»,  аэробика, (СОК «Нефтяник»).</a:t>
            </a:r>
          </a:p>
          <a:p>
            <a:pPr lvl="0"/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Развитие речевой культуры</a:t>
            </a: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направлено на формирование культуры эффективной речи: Курс «Детская риторика», «Речевое развитии»</a:t>
            </a:r>
          </a:p>
          <a:p>
            <a:pPr lvl="0"/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Научно-познавательное</a:t>
            </a: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обеспечивает развитие интеллектуальных, творческих способностей детей, интереса к учению: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«Информатика», «Развитие познавательных способностей», «Математика для любознательных», «Робототехника».</a:t>
            </a:r>
          </a:p>
          <a:p>
            <a:pPr lvl="0"/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Художественно- эстетическое</a:t>
            </a: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направлено на развитие творческих способностей обучающихся: Курс «Хор», «Декоративно- прикладное искусство», «Конструирование», сотрудничество  с ДШИ.</a:t>
            </a:r>
          </a:p>
          <a:p>
            <a:pPr lvl="0"/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направлена на достижение конкретных целей, координированное выполнение взаимосвязанных действий учащимися;</a:t>
            </a:r>
          </a:p>
          <a:p>
            <a:pPr lvl="0"/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Туристско-краеведческая.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деятельность. (занятия на СЮТЮР)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Совместное планирование 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EremjonkovaGG\Desktop\фотки 2  класс\1 сентября фото\DSCF2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3312368" cy="2160240"/>
          </a:xfrm>
          <a:prstGeom prst="rect">
            <a:avLst/>
          </a:prstGeom>
          <a:noFill/>
        </p:spPr>
      </p:pic>
      <p:pic>
        <p:nvPicPr>
          <p:cNvPr id="2050" name="Picture 2" descr="IMG_09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490364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196752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иагностика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Волшебное дерево».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355976" y="1683333"/>
            <a:ext cx="47880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фиксация своих достижений в жизни; формирование позитивного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самоотношения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творческий подход в анализе ребенком своего характера, способностей, самопознании и самооценке.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ВОСПИТАНИЯ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 СОЦИАЛИЗАЦИИ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Первый уровень результатов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приобретение 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первичного понимания социальной реальности и повседневной жизни. Для достижения данного уровня результатов особое значение имеет взаимодействие ученика со своими учителями (в основном и дополнительном образовании) как значимыми для него носителями положительного социального знания и повседневного опыта.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Второй уровень результатов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получение школьником опыта переживания и позитивного отношения к базовым ценностям общества (человек, семья, Отечество, природа, мир, знания, труд, культура), ценностного отношения к социальной реальности в целом. Для достижения данного уровня результатов особое значение имеет взаимодействие школьников между собой на уровне класса, школы, т.е. в защищенной, дружественной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просоциальной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среде. Именно в такой близкой социальной среде ребенок получает (или не получает) первое практическое подтверждение приобретенных социальных знаний, начинает их ценить (или отвергает).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Третий уровень результатов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получение школьником опыта самостоятельного общественного действия. Только в самостоятельном общественном действии юный человек действительно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становится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 не просто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узнает о том, как стать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социальным деятелем, гражданином, свободным человеком. Для достижения данного уровня результатов особое значение имеет взаимодействие школьника с социальными субъектами  за пределами школы, в открытой общественной среде.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определенных правил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общении с детьми чаще использую просьбу и поощрение, чем приказ и наказание;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стараюсь быть предусмотрительной и справедливой в оценке поступков учеников;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учу детей радоваться своим успехам и успехам своих товарищей;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 воспитательные ситуации, которые позволяют ребятам чаще проявлять положительные эмоции, чем отрицательные.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своей работе я опираюсь на простые постулаты: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ребенка подбадривать, он учится верить в себя;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ребенка хвалить, он учится быть благодарным;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ребенка поддерживать, он учится ценить себя;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ребенка окружить дружелюбием, он учится находить любовь в этом мире.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воспитания детей нужен не  великий ум, а большое сердце - способность к общению, к  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признанию равенства душ взрослого и ребенка.                                                                                                       </a:t>
            </a:r>
            <a:r>
              <a:rPr lang="ru-RU" sz="1800" b="1" dirty="0" smtClean="0"/>
              <a:t>С.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Соловейчик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1600" b="1" dirty="0" smtClean="0"/>
              <a:t>.</a:t>
            </a:r>
            <a:endParaRPr lang="ru-RU" sz="1600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«Воспитание является одним из важных компонентов образования в интересах человека, общества, государства» – именно так сегодня расставлены приоритеты в системе образования.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воспитания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-чувство гражданской идентичности,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-патриотизм,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-учебная мотивация,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-стремление к познанию,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 общаться,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-чувство ответственности за свои решения и поступки,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-толерантность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Воспитательная система - это сложный и длительный процесс, так как происходящие изменения в жизни общества, школы, класса, ребенка требуют постоянного внесения корректив в первоначально созданную модель. Во всей работе отчетливо реализуется идея сотрудничества, она способствует обогащению жизни детей, содействует формированию благоприятного морально – психологического климата в детском коллективе, укрепляет и развивает отношения «Педагог-ученик», «Ученик-родитель», «Педагог-родитель». Такая работа способствует достижению положительных результатов в учебно-воспитательном процессе.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Концепция духовно-нравственного развития, воспитания личности гражданина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Концепция духовно-нравственного развития и воспитания личности гражданина России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в соответствии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 Конституцией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Законом Российской Федерации «Об образовании»,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ежегодных посланий Президента России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Федеральному собранию  Российской Федерации.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методологической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основой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стандарта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589240"/>
            <a:ext cx="3063826" cy="105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основе концепции разрабатывается  программа  духовно-нравственного и патриотического воспитания школьников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5517232"/>
          </a:xfrm>
        </p:spPr>
        <p:txBody>
          <a:bodyPr>
            <a:noAutofit/>
          </a:bodyPr>
          <a:lstStyle/>
          <a:p>
            <a:pPr fontAlgn="base"/>
            <a:r>
              <a:rPr lang="ru-RU" sz="1200" b="1" u="sng" dirty="0" smtClean="0"/>
              <a:t>Цель программы</a:t>
            </a:r>
            <a:r>
              <a:rPr lang="ru-RU" sz="1200" b="1" dirty="0" smtClean="0"/>
              <a:t>:</a:t>
            </a:r>
            <a:r>
              <a:rPr lang="ru-RU" sz="1200" dirty="0" smtClean="0"/>
              <a:t> Воспитание личности, имеющую активную гражданскую позицию, обладающую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духовной культурой, умеющую определиться и адаптироваться в современных условиях. Обеспечение индивидуального развития личности ребенка, дифференциация и индивидуализация учебно-воспитательного процесса.</a:t>
            </a:r>
          </a:p>
          <a:p>
            <a:pPr fontAlgn="base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учащихся; 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желания учиться;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детского коллектива с навыками самоуправления, 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межличностных  взаимодействий учащихся друг с другом, сплочение коллектива;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самостоятельной дисциплины и культуры поведения.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способностей,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интеллектуального, нравственного, физического потенциала личности ребенка;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технологий, ведение систематической  работы по формированию культуры  здорового и безопасного образа жизни, укрепления здоровья, формирование навыков санитарно-гигиенической культуры;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изучение традиций семьи, бережного отношения к своим родным и близким; взрослым, окружающим детям;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любви и уважения к Родине, ее истории и культуре, изучение традиций родного края; 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любви и бережного отношения к природе;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систематизация работы по духовно - нравственному, гражданско-патриотическому воспитанию, воспитание этики поведения;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эстетических потребностей, ценностей и чувств;</a:t>
            </a:r>
          </a:p>
          <a:p>
            <a:pPr lvl="0"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воспитание трудолюбия, положительного отношения к труду;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Функции и содержание моей работы как классного руководителя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аналитическая (изучение учащихся, коллектива, анализ семейного воспитания, уровня воспитанности, анализ и оценка диагностики здоровья);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организационно-координирующая (организация разнообразной деятельности детей, установление связи школы и семьи);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коммуникативная (регулирование межличностных отношений между детьми; установление оптимальных взаимоотношений учитель-ученик; создание благоприятного психологического климата в коллективе, атмосферы сотрудничества, толерантности и поддержки).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Базовые национальные ценности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Урочная деятельность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основ гражданского и правового сознания на учебных дисциплинах.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часов общения по Г-П воспитанию.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Внеурочная деятельность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общешкольных мероприятий.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кружков и секций.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общественными организациями и доп. образованием.</a:t>
            </a:r>
          </a:p>
          <a:p>
            <a:pPr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Внешкольная деятельность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городских конкурсах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благотворительных акциях, полезных делах, экскурсии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4.Семейное воспитание</a:t>
            </a:r>
          </a:p>
          <a:p>
            <a:pPr marL="342000" inden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творческих заданий для выполнения  которых нужна</a:t>
            </a:r>
          </a:p>
          <a:p>
            <a:pPr marL="34200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помощь родителей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Изучение культурологических основ российских религий.</a:t>
            </a:r>
          </a:p>
          <a:p>
            <a:pPr marL="3420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приобщение к культурологическим и историческим основам  российских религий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Детский коллектив - это маленькая страна, в которой необходимо построить жизнь так, чтобы каждый чувствовал себя нужным.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Самоуправление</a:t>
            </a:r>
          </a:p>
          <a:p>
            <a:endParaRPr lang="ru-RU" dirty="0"/>
          </a:p>
        </p:txBody>
      </p:sp>
      <p:pic>
        <p:nvPicPr>
          <p:cNvPr id="6146" name="Picture 2" descr="C:\Users\EremjonkovaGG\Desktop\фотографии 1-4 а класс\Окончание 2 класса\KINGSTON (F)\IMG_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3635896" cy="2736304"/>
          </a:xfrm>
          <a:prstGeom prst="rect">
            <a:avLst/>
          </a:prstGeom>
          <a:noFill/>
        </p:spPr>
      </p:pic>
      <p:pic>
        <p:nvPicPr>
          <p:cNvPr id="6147" name="Picture 3" descr="C:\Users\EremjonkovaGG\Desktop\фотки 2  класс\3 сентября фото\DSCF2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222" y="2420889"/>
            <a:ext cx="3785233" cy="3096344"/>
          </a:xfrm>
          <a:prstGeom prst="rect">
            <a:avLst/>
          </a:prstGeom>
          <a:noFill/>
        </p:spPr>
      </p:pic>
      <p:pic>
        <p:nvPicPr>
          <p:cNvPr id="3074" name="Picture 2" descr="Изображение 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 Основные направления и ценностные основы воспитательной программы: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Направление: «Я и моя семья»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9" name="Picture 11" descr="C:\Users\EremjonkovaGG\Desktop\фотки 2  класс\папа, мама, я - спортивная семья\DSCF3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36912"/>
            <a:ext cx="2346226" cy="1684293"/>
          </a:xfrm>
          <a:prstGeom prst="rect">
            <a:avLst/>
          </a:prstGeom>
          <a:noFill/>
        </p:spPr>
      </p:pic>
      <p:pic>
        <p:nvPicPr>
          <p:cNvPr id="2050" name="Picture 2" descr="C:\Users\EremjonkovaGG\Desktop\фотографии 1-4 а класс\2 класс (2010-2011)\DSC09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941168"/>
            <a:ext cx="2376264" cy="1728192"/>
          </a:xfrm>
          <a:prstGeom prst="rect">
            <a:avLst/>
          </a:prstGeom>
          <a:noFill/>
        </p:spPr>
      </p:pic>
      <p:pic>
        <p:nvPicPr>
          <p:cNvPr id="2052" name="Picture 4" descr="C:\Users\EremjonkovaGG\Desktop\фотографии 1-4 а класс\4 А Планета\IMG_3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2248064" cy="1498709"/>
          </a:xfrm>
          <a:prstGeom prst="rect">
            <a:avLst/>
          </a:prstGeom>
          <a:noFill/>
        </p:spPr>
      </p:pic>
      <p:pic>
        <p:nvPicPr>
          <p:cNvPr id="2053" name="Picture 5" descr="C:\Users\EremjonkovaGG\Desktop\фотографии 1-4 а класс\Окончание 1 класса\DSC091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2435763" cy="1682806"/>
          </a:xfrm>
          <a:prstGeom prst="rect">
            <a:avLst/>
          </a:prstGeom>
          <a:noFill/>
        </p:spPr>
      </p:pic>
      <p:pic>
        <p:nvPicPr>
          <p:cNvPr id="2054" name="Picture 6" descr="C:\Users\EremjonkovaGG\Desktop\фотографии 1-4 а класс\Окончание 2 класса\KINGSTON (F)\IMG_1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2268252" cy="1512168"/>
          </a:xfrm>
          <a:prstGeom prst="rect">
            <a:avLst/>
          </a:prstGeom>
          <a:noFill/>
        </p:spPr>
      </p:pic>
      <p:pic>
        <p:nvPicPr>
          <p:cNvPr id="2055" name="Picture 7" descr="C:\Users\EremjonkovaGG\Desktop\фотографии 1-4 а класс\Окуневка сентябрь 2011\фото 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645024"/>
            <a:ext cx="2267744" cy="1701000"/>
          </a:xfrm>
          <a:prstGeom prst="rect">
            <a:avLst/>
          </a:prstGeom>
          <a:noFill/>
        </p:spPr>
      </p:pic>
      <p:pic>
        <p:nvPicPr>
          <p:cNvPr id="2056" name="Picture 8" descr="C:\Users\EremjonkovaGG\Desktop\фотографии 1-4 а класс\соревнования сок\Изображение 7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140968"/>
            <a:ext cx="2433396" cy="1556792"/>
          </a:xfrm>
          <a:prstGeom prst="rect">
            <a:avLst/>
          </a:prstGeom>
          <a:noFill/>
        </p:spPr>
      </p:pic>
      <p:pic>
        <p:nvPicPr>
          <p:cNvPr id="2058" name="Picture 10" descr="C:\Users\EremjonkovaGG\Desktop\фото 1 б\Поход\DSC_02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869160"/>
            <a:ext cx="2569615" cy="170358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15616" y="155679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дружбе взрослых и детей сила школы и семьи».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988840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младшего школьника почтительного  отношения к родителям, осознанного, заботливого отношения к старшим и младшим;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EremjonkovaGG\Desktop\фото 1 б\1-Б-7\день мам\ES7A38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4005064"/>
            <a:ext cx="216024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6208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– патриот и гражданин России»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2" name="Picture 8" descr="C:\Users\EremjonkovaGG\Desktop\фотки 2  класс\герб и флаг\20141204_154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4168" y="2996952"/>
            <a:ext cx="2215342" cy="1562793"/>
          </a:xfrm>
          <a:prstGeom prst="rect">
            <a:avLst/>
          </a:prstGeom>
          <a:noFill/>
        </p:spPr>
      </p:pic>
      <p:pic>
        <p:nvPicPr>
          <p:cNvPr id="1026" name="Picture 2" descr="C:\Users\EremjonkovaGG\Desktop\фотографии 1-4 а класс\2 класс (2010-2011)\DSC09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2431818" cy="1728192"/>
          </a:xfrm>
          <a:prstGeom prst="rect">
            <a:avLst/>
          </a:prstGeom>
          <a:noFill/>
        </p:spPr>
      </p:pic>
      <p:pic>
        <p:nvPicPr>
          <p:cNvPr id="1027" name="Picture 3" descr="C:\Users\EremjonkovaGG\Desktop\фотографии 1-4 а класс\4ааа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2688298" cy="1728192"/>
          </a:xfrm>
          <a:prstGeom prst="rect">
            <a:avLst/>
          </a:prstGeom>
          <a:noFill/>
        </p:spPr>
      </p:pic>
      <p:pic>
        <p:nvPicPr>
          <p:cNvPr id="1028" name="Picture 4" descr="C:\Users\EremjonkovaGG\Desktop\фотографии 1-4 а класс\2012\DSCF0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941168"/>
            <a:ext cx="2293178" cy="1728192"/>
          </a:xfrm>
          <a:prstGeom prst="rect">
            <a:avLst/>
          </a:prstGeom>
          <a:noFill/>
        </p:spPr>
      </p:pic>
      <p:pic>
        <p:nvPicPr>
          <p:cNvPr id="1029" name="Picture 5" descr="C:\Users\EremjonkovaGG\Desktop\фотографии 1-4 а класс\2013_05_09\IMG_61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1417574" cy="2126360"/>
          </a:xfrm>
          <a:prstGeom prst="rect">
            <a:avLst/>
          </a:prstGeom>
          <a:noFill/>
        </p:spPr>
      </p:pic>
      <p:pic>
        <p:nvPicPr>
          <p:cNvPr id="1030" name="Picture 6" descr="C:\Users\EremjonkovaGG\Desktop\фотографии 1-4 а класс\Морячки 1а\DSC062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212976"/>
            <a:ext cx="2376264" cy="1656184"/>
          </a:xfrm>
          <a:prstGeom prst="rect">
            <a:avLst/>
          </a:prstGeom>
          <a:noFill/>
        </p:spPr>
      </p:pic>
      <p:pic>
        <p:nvPicPr>
          <p:cNvPr id="1031" name="Picture 7" descr="C:\Users\EremjonkovaGG\Desktop\фотки 2  класс\герб и флаг\DSCF3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7524328" y="4293096"/>
            <a:ext cx="1619672" cy="115212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43608" y="1561152"/>
            <a:ext cx="79208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гражданственности, патриотизма, уважения к правам, свободам и обязанностям человека.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Ценности: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любовь к России, своему народу, своему краю, служение  Отечеству, долг перед Отечеством, старшим поколением и семьёй; закон и правопорядок; многообразие культур и народов; толерантность.</a:t>
            </a:r>
          </a:p>
        </p:txBody>
      </p:sp>
      <p:pic>
        <p:nvPicPr>
          <p:cNvPr id="3" name="Picture 2" descr="Изображение 0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2996952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187</TotalTime>
  <Words>1396</Words>
  <Application>Microsoft Office PowerPoint</Application>
  <PresentationFormat>Экран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 </vt:lpstr>
      <vt:lpstr>Для воспитания детей нужен не  великий ум, а большое сердце - способность к общению, к                                                         признанию равенства душ взрослого и ребенка.                                                                                                       С.Соловейчик</vt:lpstr>
      <vt:lpstr>Концепция духовно-нравственного развития, воспитания личности гражданина России.</vt:lpstr>
      <vt:lpstr> На основе концепции разрабатывается  программа  духовно-нравственного и патриотического воспитания школьников</vt:lpstr>
      <vt:lpstr>Функции и содержание моей работы как классного руководителя: </vt:lpstr>
      <vt:lpstr>Базовые национальные ценности</vt:lpstr>
      <vt:lpstr>Детский коллектив - это маленькая страна, в которой необходимо построить жизнь так, чтобы каждый чувствовал себя нужным.</vt:lpstr>
      <vt:lpstr>  Основные направления и ценностные основы воспитательной программы:  Направление: «Я и моя семья» </vt:lpstr>
      <vt:lpstr> Направление:  «Я – патриот и гражданин России» </vt:lpstr>
      <vt:lpstr>Направление  «Я и окружающие меня люди»</vt:lpstr>
      <vt:lpstr>Направление «Я и природа »</vt:lpstr>
      <vt:lpstr> Направление  «Я и моё здоровье» </vt:lpstr>
      <vt:lpstr>Направление «Я и творчество»</vt:lpstr>
      <vt:lpstr>Направление «Я-эрудит»</vt:lpstr>
      <vt:lpstr>Внеурочная деятельность</vt:lpstr>
      <vt:lpstr>Направление образовательно-воспитательной деятельности: </vt:lpstr>
      <vt:lpstr> Совместное планирование . </vt:lpstr>
      <vt:lpstr>ПЛАНИРУЕМЫЕ РЕЗУЛЬТАТЫ ВОСПИТАНИЯ  И СОЦИАЛИЗАЦИИ </vt:lpstr>
      <vt:lpstr>Система определенных правил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Еремёнкова Галина Геннадьевна</dc:creator>
  <cp:lastModifiedBy>EremjonkovaGG</cp:lastModifiedBy>
  <cp:revision>55</cp:revision>
  <dcterms:created xsi:type="dcterms:W3CDTF">2015-03-23T06:38:44Z</dcterms:created>
  <dcterms:modified xsi:type="dcterms:W3CDTF">2015-03-23T10:29:42Z</dcterms:modified>
</cp:coreProperties>
</file>